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1023" r:id="rId3"/>
    <p:sldId id="1002" r:id="rId4"/>
    <p:sldId id="1024" r:id="rId5"/>
    <p:sldId id="1025" r:id="rId6"/>
    <p:sldId id="1026" r:id="rId7"/>
    <p:sldId id="1027" r:id="rId8"/>
    <p:sldId id="1028" r:id="rId9"/>
    <p:sldId id="1029" r:id="rId10"/>
    <p:sldId id="1030" r:id="rId11"/>
    <p:sldId id="1031" r:id="rId12"/>
    <p:sldId id="1032" r:id="rId13"/>
    <p:sldId id="1033" r:id="rId14"/>
    <p:sldId id="1034" r:id="rId15"/>
    <p:sldId id="265" r:id="rId16"/>
    <p:sldId id="1015" r:id="rId17"/>
    <p:sldId id="1035" r:id="rId18"/>
    <p:sldId id="26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480667-60A8-4DBD-AD79-4A15B0899656}">
          <p14:sldIdLst>
            <p14:sldId id="1023"/>
            <p14:sldId id="1002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265"/>
            <p14:sldId id="1015"/>
            <p14:sldId id="103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a Petrache" initials="RP" lastIdx="1" clrIdx="0">
    <p:extLst>
      <p:ext uri="{19B8F6BF-5375-455C-9EA6-DF929625EA0E}">
        <p15:presenceInfo xmlns:p15="http://schemas.microsoft.com/office/powerpoint/2012/main" userId="15e8028952c81d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D"/>
    <a:srgbClr val="6CB1F9"/>
    <a:srgbClr val="2994FF"/>
    <a:srgbClr val="3499FF"/>
    <a:srgbClr val="0066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257" autoAdjust="0"/>
  </p:normalViewPr>
  <p:slideViewPr>
    <p:cSldViewPr>
      <p:cViewPr varScale="1">
        <p:scale>
          <a:sx n="63" d="100"/>
          <a:sy n="63" d="100"/>
        </p:scale>
        <p:origin x="78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D8FD8D-F805-40BE-8578-5E208878F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4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19FA-EF8B-4D1A-A096-3EF087F1D4BE}" type="datetimeFigureOut">
              <a:rPr lang="ro-RO" smtClean="0"/>
              <a:t>29.05.2023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D7B7B-B2BA-46A0-B376-5FC57973B9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674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7B7B-B2BA-46A0-B376-5FC57973B9ED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713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83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7B7B-B2BA-46A0-B376-5FC57973B9ED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317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8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0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7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1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2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3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D7B7B-B2BA-46A0-B376-5FC57973B9ED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D62B-7BA4-4397-9990-C3B44229F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DCEED-6296-491E-8F67-ABDBC9AD4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F90DF-A496-4A3E-A7AE-A21A4AA22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9EEAC3-F59A-4BCE-BADF-07529C638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435D0F-F3D5-D73C-5F4F-F6412D67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CA07064-4877-8381-3F4C-C1EBA0D9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20F7C0A-6822-6849-77FB-FF117C9F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E628EB5-534B-A184-13A1-A2CE048A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752440-46FD-C89A-CB6D-60295CB0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244ABC-0B63-9576-4009-59912D8D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3618BE-D5EB-9961-86AA-6E554FB3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180F808-A563-0A13-139B-E283C1E9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6E020D-DCA3-2E6C-78C5-069E795F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5E3A44C-F8ED-B333-D47F-FB2BEC16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01F801-D2AD-9368-0A21-22ABEB6D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BEF6570-AA71-0490-9EFF-B8B04B62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8287ABE-3122-BBEF-0FBD-AB207DA8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531DCAB-63C7-CD75-34EF-4E063153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B98D8D2-99A6-32D4-D3C2-E0B4558C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CA5599-29FF-1E1D-5DE0-CE3C991A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D274F9-FFC0-7308-A985-0BE404ACE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703D929-DA71-2857-DFC4-525D64203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4CB91A3-3042-FA2A-4034-B5D9D038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D25461C-3E15-97BC-07FD-B8BBBF5B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6B1A3E9-562A-78CD-5A6F-D77B4AAC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775F59-6389-060F-B35F-59D3EB22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75E6582-88FE-DDC5-463A-A2A871E8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9536701-14CD-749B-E8BF-2E98AF24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10C41D76-A7D8-1B14-7296-E59789A12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2AF180A-B2CE-52D3-DCCF-FC0E5DFD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5152DB9E-4606-8829-6B5A-09816FAB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1CFD3A4-6320-ACCF-28C4-14103254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944EBA4-1CFD-5055-29F3-A5D25F9D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C00A14-0E7C-5208-86C6-B63821B7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3D553C3F-4779-FC8D-D27C-E6DB067F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20BA34E-3901-48E1-77C3-D608DC88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E58F86F-E307-C4D5-CF68-30553B0E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FBF4A54-E4E8-F999-657C-3DD345BD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070031E-E494-3C58-5B12-C32F4B81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0AB5603-BB26-A372-8933-1FF319DE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5E8C0-3C61-48A3-8BCE-02F4518DB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FE0786-6451-A55E-C8F0-93B1E47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F62E3E-A609-CA70-C3F2-BCE97B0B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55C37DB-F9D0-FEBD-35BA-0E843C9F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F6F19CA-A85A-4789-4AEF-CF6B10BC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3FB598-D871-AB1D-58BA-74703D1B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F0EA600-7F85-174C-DD93-783A3D61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E02949-E3F0-A144-7A95-26112B4E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0AA9E3A-0E29-250A-0567-39CE7EB29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08B198F-876B-6272-B87D-595B32ABC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6F69835-4509-CA9E-6480-6ABDD735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82EE8F3-2F52-E088-D07E-1C166772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7AFC53A-056D-96EF-50EE-4A5B15D6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5D1FD3F-2A57-F5FC-4D51-1AE7953C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B180788-7CAC-268F-0F26-AF76F8A51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1C9237B-E76E-0329-29C0-3BA5EED3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7917841-F6DE-1290-00F1-FD74BEC5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4B5CCBC-2229-4299-6F34-FD6999DA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1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384A286-E70C-E648-24D2-2D2CC3652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A0A5621-BE9F-E0D2-5F29-6F1E34A7A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A6AF06F-12BA-BE85-9FEE-24CD7F59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1C508D1-5D0B-6A17-B4CD-3654CF4A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AF0FE32-66BC-CCF8-1447-E5059FEC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F9E27-D39D-4E30-A795-84E207954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11F96-655E-4E8A-9682-A38925DD5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0F3F-CD57-4667-9E0E-6CAF97BA5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FA9D-5A38-43F8-8408-F584216AE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4A43-DB8B-4344-970D-217478857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CE88C-2EC2-49B2-8AE5-9129AE83F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8354-EB10-415C-912E-F48D1628D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39EFFA-023A-4D7B-B8A3-D407A0D897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03DDA08-633B-E1B0-0AF3-B42680B1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470F840-1C39-35B2-2777-ABC08FB2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50885BE-D87C-70EB-2E1D-14B2610B7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BE52-9E5C-4839-8557-48DC6C65A30B}" type="datetimeFigureOut">
              <a:rPr lang="en-US" smtClean="0"/>
              <a:t>29-May-23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FC6E579-5BE1-03B5-A762-5215AAC39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E7A01CA-F49C-BE2B-6A23-D2018967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8802-55C8-4F05-828E-EC9B5AFE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DC058C-84A3-A06C-0DD1-1A0CACE9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708920"/>
            <a:ext cx="8640960" cy="1080120"/>
          </a:xfrm>
        </p:spPr>
        <p:txBody>
          <a:bodyPr/>
          <a:lstStyle/>
          <a:p>
            <a:pPr algn="l"/>
            <a:r>
              <a:rPr lang="en-GB" sz="4800" dirty="0" err="1">
                <a:latin typeface="Helvetica" pitchFamily="2" charset="0"/>
              </a:rPr>
              <a:t>Analiza</a:t>
            </a:r>
            <a:r>
              <a:rPr lang="en-GB" sz="4800" dirty="0">
                <a:latin typeface="Helvetica" pitchFamily="2" charset="0"/>
              </a:rPr>
              <a:t> a </a:t>
            </a:r>
            <a:r>
              <a:rPr lang="en-GB" sz="4800" dirty="0" err="1">
                <a:latin typeface="Helvetica" pitchFamily="2" charset="0"/>
              </a:rPr>
              <a:t>evolutiei</a:t>
            </a:r>
            <a:r>
              <a:rPr lang="en-GB" sz="4800" dirty="0">
                <a:latin typeface="Helvetica" pitchFamily="2" charset="0"/>
              </a:rPr>
              <a:t> </a:t>
            </a:r>
            <a:r>
              <a:rPr lang="en-GB" sz="4800" dirty="0" err="1">
                <a:latin typeface="Helvetica" pitchFamily="2" charset="0"/>
              </a:rPr>
              <a:t>constructiilor</a:t>
            </a:r>
            <a:r>
              <a:rPr lang="en-GB" sz="4800" dirty="0">
                <a:latin typeface="Helvetica" pitchFamily="2" charset="0"/>
              </a:rPr>
              <a:t> in Romania</a:t>
            </a:r>
            <a:endParaRPr lang="en-US" sz="4800" dirty="0">
              <a:solidFill>
                <a:srgbClr val="3499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9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DF2C0D5-3922-7E8C-A254-33378A48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611419"/>
            <a:ext cx="11022690" cy="49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D50702F-024C-932D-F3EC-0545BE79F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91" y="908720"/>
            <a:ext cx="1118709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71B44C-E267-7A28-A1D8-4E66CE26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32" y="630692"/>
            <a:ext cx="10978092" cy="48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AB110BD-82A7-9666-5051-D11D71B0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714683"/>
            <a:ext cx="11022693" cy="4971371"/>
          </a:xfrm>
          <a:prstGeom prst="rect">
            <a:avLst/>
          </a:prstGeom>
        </p:spPr>
      </p:pic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2250CE4A-2982-8BBB-3C7D-12A774AFD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69" y="714683"/>
            <a:ext cx="10984363" cy="49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6BF32519-519A-122A-6B3C-1368751E6719}"/>
              </a:ext>
            </a:extLst>
          </p:cNvPr>
          <p:cNvSpPr/>
          <p:nvPr/>
        </p:nvSpPr>
        <p:spPr>
          <a:xfrm>
            <a:off x="0" y="0"/>
            <a:ext cx="6337005" cy="6858000"/>
          </a:xfrm>
          <a:prstGeom prst="rect">
            <a:avLst/>
          </a:prstGeom>
          <a:solidFill>
            <a:srgbClr val="3C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CAAB9135-BD70-516C-BC7E-7FD5E0022423}"/>
              </a:ext>
            </a:extLst>
          </p:cNvPr>
          <p:cNvSpPr txBox="1"/>
          <p:nvPr/>
        </p:nvSpPr>
        <p:spPr>
          <a:xfrm>
            <a:off x="1143692" y="2638664"/>
            <a:ext cx="4882999" cy="336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criza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drumurilor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din 2019,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atunci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cand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pretul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bitumului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 a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crescut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cu 50%.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Inainte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de 2011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doar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Arpechim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Pitesti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producea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50% din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bitumul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necesar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pe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piata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din Romania.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Acum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mai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producem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doar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20% din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necesar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(cu PNRR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probabil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o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sa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fim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la 5% cu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productia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interna) la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rafinaria</a:t>
            </a:r>
            <a:r>
              <a:rPr lang="en-US" sz="1800" dirty="0">
                <a:solidFill>
                  <a:srgbClr val="E1E3E7"/>
                </a:solidFill>
                <a:latin typeface="Helvetica" pitchFamily="2" charset="0"/>
              </a:rPr>
              <a:t> Vega a </a:t>
            </a:r>
            <a:r>
              <a:rPr lang="en-US" sz="1800" dirty="0" err="1">
                <a:solidFill>
                  <a:srgbClr val="E1E3E7"/>
                </a:solidFill>
                <a:latin typeface="Helvetica" pitchFamily="2" charset="0"/>
              </a:rPr>
              <a:t>Rompetrolului</a:t>
            </a:r>
            <a:endParaRPr lang="en-US" sz="1800" dirty="0">
              <a:solidFill>
                <a:srgbClr val="E1E3E7"/>
              </a:solidFill>
              <a:latin typeface="Helvetica" pitchFamily="2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5AC13831-1DF8-EB42-4265-E5C02E363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99788"/>
            <a:ext cx="1888929" cy="540292"/>
          </a:xfrm>
          <a:prstGeom prst="rect">
            <a:avLst/>
          </a:prstGeom>
        </p:spPr>
      </p:pic>
      <p:cxnSp>
        <p:nvCxnSpPr>
          <p:cNvPr id="6" name="Conector drept 5">
            <a:extLst>
              <a:ext uri="{FF2B5EF4-FFF2-40B4-BE49-F238E27FC236}">
                <a16:creationId xmlns:a16="http://schemas.microsoft.com/office/drawing/2014/main" id="{D6AC57EE-DE4E-C6DC-B4D0-4136CE95A801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EEE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tăText 12">
            <a:extLst>
              <a:ext uri="{FF2B5EF4-FFF2-40B4-BE49-F238E27FC236}">
                <a16:creationId xmlns:a16="http://schemas.microsoft.com/office/drawing/2014/main" id="{0EC7E065-01AC-C8DD-9CD7-065C021FF4B6}"/>
              </a:ext>
            </a:extLst>
          </p:cNvPr>
          <p:cNvSpPr txBox="1"/>
          <p:nvPr/>
        </p:nvSpPr>
        <p:spPr>
          <a:xfrm>
            <a:off x="6816080" y="1052736"/>
            <a:ext cx="4896544" cy="419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cresterea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cu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peste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250% a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fierului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beton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in 2022 (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dupa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luna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iunie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a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inceput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sa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scada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). In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conditiile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in care COS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Targoviste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si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DUCTIL Steel au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avut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probleme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, Romania a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importat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si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100% din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necesarul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de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fier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beton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.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Rusia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, Belarus (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ambele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au embargo de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exportare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a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oțelului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in UE)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și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Ucraina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însemnau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aproximativ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60% din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importurile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de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oțel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pentru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armături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151B26"/>
                </a:solidFill>
                <a:latin typeface="Helvetica" pitchFamily="2" charset="0"/>
              </a:rPr>
              <a:t>și</a:t>
            </a:r>
            <a:r>
              <a:rPr lang="en-US" sz="1800" dirty="0">
                <a:solidFill>
                  <a:srgbClr val="151B26"/>
                </a:solidFill>
                <a:latin typeface="Helvetica" pitchFamily="2" charset="0"/>
              </a:rPr>
              <a:t> profile zincate din UE.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1B26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12ADBF5F-C71E-ECBD-815F-B647E2E4B9B3}"/>
              </a:ext>
            </a:extLst>
          </p:cNvPr>
          <p:cNvSpPr txBox="1"/>
          <p:nvPr/>
        </p:nvSpPr>
        <p:spPr>
          <a:xfrm>
            <a:off x="1048881" y="349836"/>
            <a:ext cx="5140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Indicii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de cost au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fost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de mare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ajutor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pentru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actulizarea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costurilor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investitiilor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dar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din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pacate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nu sunt sufficient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pentru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a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rezova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probleme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cum </a:t>
            </a:r>
            <a:r>
              <a:rPr lang="en-GB" b="1" dirty="0" err="1">
                <a:solidFill>
                  <a:schemeClr val="bg1"/>
                </a:solidFill>
                <a:latin typeface="Helvetica" pitchFamily="2" charset="0"/>
              </a:rPr>
              <a:t>ar</a:t>
            </a: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 fi: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5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78FC904D-069F-86E7-032B-3EB48EEFDC48}"/>
              </a:ext>
            </a:extLst>
          </p:cNvPr>
          <p:cNvSpPr txBox="1"/>
          <p:nvPr/>
        </p:nvSpPr>
        <p:spPr>
          <a:xfrm>
            <a:off x="6096000" y="1052736"/>
            <a:ext cx="4893218" cy="461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err="1">
                <a:latin typeface="Helvetica" pitchFamily="2" charset="0"/>
              </a:rPr>
              <a:t>pretul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sticlei</a:t>
            </a:r>
            <a:r>
              <a:rPr lang="en-US" sz="2000" dirty="0">
                <a:latin typeface="Helvetica" pitchFamily="2" charset="0"/>
              </a:rPr>
              <a:t> a </a:t>
            </a:r>
            <a:r>
              <a:rPr lang="en-US" sz="2000" dirty="0" err="1">
                <a:latin typeface="Helvetica" pitchFamily="2" charset="0"/>
              </a:rPr>
              <a:t>crescut</a:t>
            </a:r>
            <a:r>
              <a:rPr lang="en-US" sz="2000" dirty="0">
                <a:latin typeface="Helvetica" pitchFamily="2" charset="0"/>
              </a:rPr>
              <a:t> in 2022 cu 300% </a:t>
            </a:r>
            <a:r>
              <a:rPr lang="en-US" sz="2000" dirty="0" err="1">
                <a:latin typeface="Helvetica" pitchFamily="2" charset="0"/>
              </a:rPr>
              <a:t>si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inca</a:t>
            </a:r>
            <a:r>
              <a:rPr lang="en-US" sz="2000" dirty="0">
                <a:latin typeface="Helvetica" pitchFamily="2" charset="0"/>
              </a:rPr>
              <a:t> nu </a:t>
            </a:r>
            <a:r>
              <a:rPr lang="en-US" sz="2000" dirty="0" err="1">
                <a:latin typeface="Helvetica" pitchFamily="2" charset="0"/>
              </a:rPr>
              <a:t>si</a:t>
            </a:r>
            <a:r>
              <a:rPr lang="en-US" sz="2000" dirty="0">
                <a:latin typeface="Helvetica" pitchFamily="2" charset="0"/>
              </a:rPr>
              <a:t>-a </a:t>
            </a:r>
            <a:r>
              <a:rPr lang="en-US" sz="2000" dirty="0" err="1">
                <a:latin typeface="Helvetica" pitchFamily="2" charset="0"/>
              </a:rPr>
              <a:t>revenit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deoarece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componenta</a:t>
            </a:r>
            <a:r>
              <a:rPr lang="en-US" sz="2000" dirty="0">
                <a:latin typeface="Helvetica" pitchFamily="2" charset="0"/>
              </a:rPr>
              <a:t> de </a:t>
            </a:r>
            <a:r>
              <a:rPr lang="en-US" sz="2000" dirty="0" err="1">
                <a:latin typeface="Helvetica" pitchFamily="2" charset="0"/>
              </a:rPr>
              <a:t>energie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este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una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foarte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importanta</a:t>
            </a:r>
            <a:r>
              <a:rPr lang="en-US" sz="2000" dirty="0">
                <a:latin typeface="Helvetica" pitchFamily="2" charset="0"/>
              </a:rPr>
              <a:t> in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err="1">
                <a:latin typeface="Helvetica" pitchFamily="2" charset="0"/>
              </a:rPr>
              <a:t>dublarea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pretului</a:t>
            </a:r>
            <a:r>
              <a:rPr lang="en-US" sz="2000" dirty="0">
                <a:latin typeface="Helvetica" pitchFamily="2" charset="0"/>
              </a:rPr>
              <a:t> la </a:t>
            </a:r>
            <a:r>
              <a:rPr lang="en-US" sz="2000" dirty="0" err="1">
                <a:latin typeface="Helvetica" pitchFamily="2" charset="0"/>
              </a:rPr>
              <a:t>lemnul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pentru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constructii</a:t>
            </a:r>
            <a:r>
              <a:rPr lang="en-US" sz="2000" dirty="0">
                <a:latin typeface="Helvetica" pitchFamily="2" charset="0"/>
              </a:rPr>
              <a:t> din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 err="1">
                <a:latin typeface="Helvetica" pitchFamily="2" charset="0"/>
              </a:rPr>
              <a:t>impactul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marilor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proiecte</a:t>
            </a:r>
            <a:r>
              <a:rPr lang="en-US" sz="2000" dirty="0">
                <a:latin typeface="Helvetica" pitchFamily="2" charset="0"/>
              </a:rPr>
              <a:t> de </a:t>
            </a:r>
            <a:r>
              <a:rPr lang="en-US" sz="2000" dirty="0" err="1">
                <a:latin typeface="Helvetica" pitchFamily="2" charset="0"/>
              </a:rPr>
              <a:t>infrastrucrura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pentru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celelalte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proiecte</a:t>
            </a:r>
            <a:r>
              <a:rPr lang="en-US" sz="2000" dirty="0">
                <a:latin typeface="Helvetica" pitchFamily="2" charset="0"/>
              </a:rPr>
              <a:t> de </a:t>
            </a:r>
            <a:r>
              <a:rPr lang="en-US" sz="2000" dirty="0" err="1">
                <a:latin typeface="Helvetica" pitchFamily="2" charset="0"/>
              </a:rPr>
              <a:t>constructii</a:t>
            </a:r>
            <a:endParaRPr lang="en-US" sz="2000" dirty="0">
              <a:latin typeface="Helvetica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51B26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DC058C-84A3-A06C-0DD1-1A0CACE9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708920"/>
            <a:ext cx="6696744" cy="1080120"/>
          </a:xfrm>
        </p:spPr>
        <p:txBody>
          <a:bodyPr/>
          <a:lstStyle/>
          <a:p>
            <a:pPr algn="l"/>
            <a:r>
              <a:rPr lang="en-GB" sz="4800" dirty="0" err="1">
                <a:latin typeface="Helvetica" pitchFamily="2" charset="0"/>
              </a:rPr>
              <a:t>Concluzii</a:t>
            </a:r>
            <a:endParaRPr lang="en-US" sz="4800" dirty="0">
              <a:solidFill>
                <a:srgbClr val="3499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re 45">
            <a:extLst>
              <a:ext uri="{FF2B5EF4-FFF2-40B4-BE49-F238E27FC236}">
                <a16:creationId xmlns:a16="http://schemas.microsoft.com/office/drawing/2014/main" id="{8DEC63C8-1235-4752-CFAE-2F2B79095682}"/>
              </a:ext>
            </a:extLst>
          </p:cNvPr>
          <p:cNvGrpSpPr/>
          <p:nvPr/>
        </p:nvGrpSpPr>
        <p:grpSpPr>
          <a:xfrm>
            <a:off x="4771090" y="1052736"/>
            <a:ext cx="3548613" cy="2904594"/>
            <a:chOff x="4771090" y="2066484"/>
            <a:chExt cx="3548613" cy="2904594"/>
          </a:xfrm>
        </p:grpSpPr>
        <p:sp>
          <p:nvSpPr>
            <p:cNvPr id="16" name="Dreptunghi: colțuri rotunjite 15">
              <a:extLst>
                <a:ext uri="{FF2B5EF4-FFF2-40B4-BE49-F238E27FC236}">
                  <a16:creationId xmlns:a16="http://schemas.microsoft.com/office/drawing/2014/main" id="{A107FE6F-E3CD-EAA5-BBB9-DD1968F6D873}"/>
                </a:ext>
              </a:extLst>
            </p:cNvPr>
            <p:cNvSpPr/>
            <p:nvPr/>
          </p:nvSpPr>
          <p:spPr>
            <a:xfrm>
              <a:off x="4771090" y="2066484"/>
              <a:ext cx="3548613" cy="2788920"/>
            </a:xfrm>
            <a:prstGeom prst="roundRect">
              <a:avLst/>
            </a:prstGeom>
            <a:solidFill>
              <a:srgbClr val="3C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setăText 44">
              <a:extLst>
                <a:ext uri="{FF2B5EF4-FFF2-40B4-BE49-F238E27FC236}">
                  <a16:creationId xmlns:a16="http://schemas.microsoft.com/office/drawing/2014/main" id="{A9A3B9AB-6DD3-0F35-E763-5FF5CE9AAA92}"/>
                </a:ext>
              </a:extLst>
            </p:cNvPr>
            <p:cNvSpPr txBox="1"/>
            <p:nvPr/>
          </p:nvSpPr>
          <p:spPr>
            <a:xfrm>
              <a:off x="4970187" y="2332984"/>
              <a:ext cx="3127581" cy="2638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Este mare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nevoie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o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eficientizare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a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fluxurilor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lucru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prin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digitalizare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. Un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studiu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arata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ca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daca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creste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productivitatea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din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constructii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cu 20%,  in Europa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necesarul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forta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munca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scadea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cu 2.500.000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oameni</a:t>
              </a:r>
              <a:endParaRPr lang="en-US" sz="1400" dirty="0">
                <a:solidFill>
                  <a:srgbClr val="EEEFF2"/>
                </a:solidFill>
                <a:latin typeface="Helvetica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EEE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47" name="Subtitlu 2">
            <a:extLst>
              <a:ext uri="{FF2B5EF4-FFF2-40B4-BE49-F238E27FC236}">
                <a16:creationId xmlns:a16="http://schemas.microsoft.com/office/drawing/2014/main" id="{CDDF7A34-D1F7-E06E-9650-DA81E1197203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Concluzii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6" name="Conector drept 5">
            <a:extLst>
              <a:ext uri="{FF2B5EF4-FFF2-40B4-BE49-F238E27FC236}">
                <a16:creationId xmlns:a16="http://schemas.microsoft.com/office/drawing/2014/main" id="{D6AC57EE-DE4E-C6DC-B4D0-4136CE95A801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>
            <a:extLst>
              <a:ext uri="{FF2B5EF4-FFF2-40B4-BE49-F238E27FC236}">
                <a16:creationId xmlns:a16="http://schemas.microsoft.com/office/drawing/2014/main" id="{CA85C556-70F3-89BB-0F82-DA67E0ED6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99788"/>
            <a:ext cx="1888929" cy="540292"/>
          </a:xfrm>
          <a:prstGeom prst="rect">
            <a:avLst/>
          </a:prstGeom>
        </p:spPr>
      </p:pic>
      <p:grpSp>
        <p:nvGrpSpPr>
          <p:cNvPr id="19" name="Grupare 18">
            <a:extLst>
              <a:ext uri="{FF2B5EF4-FFF2-40B4-BE49-F238E27FC236}">
                <a16:creationId xmlns:a16="http://schemas.microsoft.com/office/drawing/2014/main" id="{1463BDBE-4D37-DA90-6923-C31DD1064EB1}"/>
              </a:ext>
            </a:extLst>
          </p:cNvPr>
          <p:cNvGrpSpPr/>
          <p:nvPr/>
        </p:nvGrpSpPr>
        <p:grpSpPr>
          <a:xfrm>
            <a:off x="1143691" y="1052736"/>
            <a:ext cx="3548613" cy="2788920"/>
            <a:chOff x="1143691" y="2066484"/>
            <a:chExt cx="3548613" cy="2788920"/>
          </a:xfrm>
        </p:grpSpPr>
        <p:sp>
          <p:nvSpPr>
            <p:cNvPr id="14" name="Dreptunghi: colțuri rotunjite 13">
              <a:extLst>
                <a:ext uri="{FF2B5EF4-FFF2-40B4-BE49-F238E27FC236}">
                  <a16:creationId xmlns:a16="http://schemas.microsoft.com/office/drawing/2014/main" id="{5AD07607-30AA-1ADC-387B-242C52BB127C}"/>
                </a:ext>
              </a:extLst>
            </p:cNvPr>
            <p:cNvSpPr/>
            <p:nvPr/>
          </p:nvSpPr>
          <p:spPr>
            <a:xfrm>
              <a:off x="1143691" y="2066484"/>
              <a:ext cx="3548613" cy="27889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tăText 17">
              <a:extLst>
                <a:ext uri="{FF2B5EF4-FFF2-40B4-BE49-F238E27FC236}">
                  <a16:creationId xmlns:a16="http://schemas.microsoft.com/office/drawing/2014/main" id="{C65D10A2-B06B-6A3F-08B1-7F8416255262}"/>
                </a:ext>
              </a:extLst>
            </p:cNvPr>
            <p:cNvSpPr txBox="1"/>
            <p:nvPr/>
          </p:nvSpPr>
          <p:spPr>
            <a:xfrm>
              <a:off x="1391469" y="2626644"/>
              <a:ext cx="3127581" cy="1668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Tinand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cont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contextul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European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si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magnitudinea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PNRR,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estimam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si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in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anul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urmator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o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crestere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a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preturilor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la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materialele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constructii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intre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30% </a:t>
              </a:r>
              <a:r>
                <a:rPr lang="en-GB" sz="1400" dirty="0" err="1">
                  <a:solidFill>
                    <a:srgbClr val="151B26"/>
                  </a:solidFill>
                  <a:latin typeface="Helvetica" pitchFamily="2" charset="0"/>
                </a:rPr>
                <a:t>si</a:t>
              </a:r>
              <a:r>
                <a:rPr lang="en-GB" sz="1400" dirty="0">
                  <a:solidFill>
                    <a:srgbClr val="151B26"/>
                  </a:solidFill>
                  <a:latin typeface="Helvetica" pitchFamily="2" charset="0"/>
                </a:rPr>
                <a:t> 35% </a:t>
              </a:r>
            </a:p>
          </p:txBody>
        </p:sp>
      </p:grpSp>
      <p:grpSp>
        <p:nvGrpSpPr>
          <p:cNvPr id="20" name="Grupare 19">
            <a:extLst>
              <a:ext uri="{FF2B5EF4-FFF2-40B4-BE49-F238E27FC236}">
                <a16:creationId xmlns:a16="http://schemas.microsoft.com/office/drawing/2014/main" id="{017B0F1A-D571-F33C-D5AE-5DD313AF6CC4}"/>
              </a:ext>
            </a:extLst>
          </p:cNvPr>
          <p:cNvGrpSpPr/>
          <p:nvPr/>
        </p:nvGrpSpPr>
        <p:grpSpPr>
          <a:xfrm>
            <a:off x="8398489" y="1052736"/>
            <a:ext cx="3548613" cy="2788920"/>
            <a:chOff x="1143691" y="2066484"/>
            <a:chExt cx="3548613" cy="2788920"/>
          </a:xfrm>
        </p:grpSpPr>
        <p:sp>
          <p:nvSpPr>
            <p:cNvPr id="24" name="Dreptunghi: colțuri rotunjite 23">
              <a:extLst>
                <a:ext uri="{FF2B5EF4-FFF2-40B4-BE49-F238E27FC236}">
                  <a16:creationId xmlns:a16="http://schemas.microsoft.com/office/drawing/2014/main" id="{9EF47D3F-801D-1F04-6E1E-D92A627FAE11}"/>
                </a:ext>
              </a:extLst>
            </p:cNvPr>
            <p:cNvSpPr/>
            <p:nvPr/>
          </p:nvSpPr>
          <p:spPr>
            <a:xfrm>
              <a:off x="1143691" y="2066484"/>
              <a:ext cx="3548613" cy="27889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asetăText 25">
              <a:extLst>
                <a:ext uri="{FF2B5EF4-FFF2-40B4-BE49-F238E27FC236}">
                  <a16:creationId xmlns:a16="http://schemas.microsoft.com/office/drawing/2014/main" id="{CF5283AF-2DD3-8557-AFFF-905955EA68CE}"/>
                </a:ext>
              </a:extLst>
            </p:cNvPr>
            <p:cNvSpPr txBox="1"/>
            <p:nvPr/>
          </p:nvSpPr>
          <p:spPr>
            <a:xfrm>
              <a:off x="1354207" y="2788227"/>
              <a:ext cx="3127581" cy="134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Nevoia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investitii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in zona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productie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pentru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a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scadea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dependenta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mediul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extern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151B26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126D62A-57C9-DF9B-3FF1-4B8A5429A69D}"/>
              </a:ext>
            </a:extLst>
          </p:cNvPr>
          <p:cNvGrpSpPr/>
          <p:nvPr/>
        </p:nvGrpSpPr>
        <p:grpSpPr>
          <a:xfrm>
            <a:off x="1143691" y="4108156"/>
            <a:ext cx="3548613" cy="2809976"/>
            <a:chOff x="1143691" y="4109987"/>
            <a:chExt cx="3548613" cy="2809976"/>
          </a:xfrm>
        </p:grpSpPr>
        <p:sp>
          <p:nvSpPr>
            <p:cNvPr id="5" name="Dreptunghi: colțuri rotunjite 4">
              <a:extLst>
                <a:ext uri="{FF2B5EF4-FFF2-40B4-BE49-F238E27FC236}">
                  <a16:creationId xmlns:a16="http://schemas.microsoft.com/office/drawing/2014/main" id="{3DC0FE35-F88E-144E-AE63-6D1E0ECB77E2}"/>
                </a:ext>
              </a:extLst>
            </p:cNvPr>
            <p:cNvSpPr/>
            <p:nvPr/>
          </p:nvSpPr>
          <p:spPr>
            <a:xfrm>
              <a:off x="1143691" y="4109987"/>
              <a:ext cx="3548613" cy="2543476"/>
            </a:xfrm>
            <a:prstGeom prst="roundRect">
              <a:avLst/>
            </a:prstGeom>
            <a:solidFill>
              <a:srgbClr val="3C4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73B83209-DD65-6693-2400-8D0AAD0C8774}"/>
                </a:ext>
              </a:extLst>
            </p:cNvPr>
            <p:cNvSpPr txBox="1"/>
            <p:nvPr/>
          </p:nvSpPr>
          <p:spPr>
            <a:xfrm>
              <a:off x="1211112" y="4281869"/>
              <a:ext cx="3409617" cy="2638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Necesitatea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adoptarii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unor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indici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cost care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se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calculeze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rapid pe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baza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unor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 date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transmise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in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timp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real (de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catre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beneficiari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pe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baza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oferte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deconturi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).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Indicii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putea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sa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fie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folositi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atat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pentru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evaluarile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de la SF cat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si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pentru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actulizarile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EEEFF2"/>
                  </a:solidFill>
                  <a:latin typeface="Helvetica" pitchFamily="2" charset="0"/>
                </a:rPr>
                <a:t>contractelor</a:t>
              </a:r>
              <a:r>
                <a:rPr lang="en-US" sz="1400" dirty="0">
                  <a:solidFill>
                    <a:srgbClr val="EEEFF2"/>
                  </a:solidFill>
                  <a:latin typeface="Helvetica" pitchFamily="2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sz="1400" dirty="0">
                <a:solidFill>
                  <a:srgbClr val="EEEFF2"/>
                </a:solidFill>
                <a:latin typeface="Helvetica" pitchFamily="2" charset="0"/>
              </a:endParaRPr>
            </a:p>
          </p:txBody>
        </p:sp>
      </p:grpSp>
      <p:grpSp>
        <p:nvGrpSpPr>
          <p:cNvPr id="8" name="Grupare 7">
            <a:extLst>
              <a:ext uri="{FF2B5EF4-FFF2-40B4-BE49-F238E27FC236}">
                <a16:creationId xmlns:a16="http://schemas.microsoft.com/office/drawing/2014/main" id="{75DE9457-A084-53EB-7D4B-2C365E0674FA}"/>
              </a:ext>
            </a:extLst>
          </p:cNvPr>
          <p:cNvGrpSpPr/>
          <p:nvPr/>
        </p:nvGrpSpPr>
        <p:grpSpPr>
          <a:xfrm>
            <a:off x="4794335" y="4108156"/>
            <a:ext cx="3548613" cy="2543476"/>
            <a:chOff x="4794335" y="4109987"/>
            <a:chExt cx="3548613" cy="2543476"/>
          </a:xfrm>
        </p:grpSpPr>
        <p:sp>
          <p:nvSpPr>
            <p:cNvPr id="10" name="Dreptunghi: colțuri rotunjite 9">
              <a:extLst>
                <a:ext uri="{FF2B5EF4-FFF2-40B4-BE49-F238E27FC236}">
                  <a16:creationId xmlns:a16="http://schemas.microsoft.com/office/drawing/2014/main" id="{EB517A52-80F1-BD33-3FFB-8C58BA1E0A5D}"/>
                </a:ext>
              </a:extLst>
            </p:cNvPr>
            <p:cNvSpPr/>
            <p:nvPr/>
          </p:nvSpPr>
          <p:spPr>
            <a:xfrm>
              <a:off x="4794335" y="4109987"/>
              <a:ext cx="3548613" cy="25434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setăText 10">
              <a:extLst>
                <a:ext uri="{FF2B5EF4-FFF2-40B4-BE49-F238E27FC236}">
                  <a16:creationId xmlns:a16="http://schemas.microsoft.com/office/drawing/2014/main" id="{D53A5A2A-D7FF-DDAE-CC94-F6309E93DC6A}"/>
                </a:ext>
              </a:extLst>
            </p:cNvPr>
            <p:cNvSpPr txBox="1"/>
            <p:nvPr/>
          </p:nvSpPr>
          <p:spPr>
            <a:xfrm>
              <a:off x="4863641" y="4796949"/>
              <a:ext cx="340999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3499FF"/>
                </a:buClr>
              </a:pP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Nevoia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predictibilitate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mai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mare in zona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investitiilor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si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o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raspandire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mai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buna a lor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intre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ani,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astfel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incat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sa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nu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avem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variatii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mari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necesar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forta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munca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/</a:t>
              </a:r>
              <a:r>
                <a:rPr lang="en-US" sz="1400" dirty="0" err="1">
                  <a:solidFill>
                    <a:srgbClr val="151B26"/>
                  </a:solidFill>
                  <a:latin typeface="Helvetica" pitchFamily="2" charset="0"/>
                </a:rPr>
                <a:t>utilaje</a:t>
              </a:r>
              <a:r>
                <a:rPr lang="en-US" sz="1400" dirty="0">
                  <a:solidFill>
                    <a:srgbClr val="151B26"/>
                  </a:solidFill>
                  <a:latin typeface="Helvetica" pitchFamily="2" charset="0"/>
                </a:rPr>
                <a:t> de la an la 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8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20677F1D-7550-7107-9196-4B7A92C7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476672"/>
            <a:ext cx="11022693" cy="5208332"/>
          </a:xfrm>
          <a:prstGeom prst="rect">
            <a:avLst/>
          </a:prstGeom>
        </p:spPr>
      </p:pic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solidFill>
                  <a:srgbClr val="3C4765"/>
                </a:solidFill>
                <a:latin typeface="Helvetica" pitchFamily="2" charset="0"/>
              </a:rPr>
              <a:t> </a:t>
            </a:r>
            <a:r>
              <a:rPr lang="en-US" sz="2100" b="1" kern="0" dirty="0" err="1">
                <a:solidFill>
                  <a:srgbClr val="3C4765"/>
                </a:solidFill>
                <a:latin typeface="Helvetica" pitchFamily="2" charset="0"/>
              </a:rPr>
              <a:t>Constructiile</a:t>
            </a:r>
            <a:r>
              <a:rPr lang="en-US" sz="2100" b="1" kern="0" dirty="0">
                <a:solidFill>
                  <a:srgbClr val="3C4765"/>
                </a:solidFill>
                <a:latin typeface="Helvetica" pitchFamily="2" charset="0"/>
              </a:rPr>
              <a:t> “</a:t>
            </a:r>
            <a:r>
              <a:rPr lang="en-US" sz="2100" b="1" kern="0" dirty="0" err="1">
                <a:solidFill>
                  <a:srgbClr val="3C4765"/>
                </a:solidFill>
                <a:latin typeface="Helvetica" pitchFamily="2" charset="0"/>
              </a:rPr>
              <a:t>motorul</a:t>
            </a:r>
            <a:r>
              <a:rPr lang="en-US" sz="2100" b="1" kern="0" dirty="0">
                <a:solidFill>
                  <a:srgbClr val="3C4765"/>
                </a:solidFill>
                <a:latin typeface="Helvetica" pitchFamily="2" charset="0"/>
              </a:rPr>
              <a:t>” </a:t>
            </a:r>
            <a:r>
              <a:rPr lang="en-US" sz="2100" b="1" kern="0" dirty="0" err="1">
                <a:solidFill>
                  <a:srgbClr val="3C4765"/>
                </a:solidFill>
                <a:latin typeface="Helvetica" pitchFamily="2" charset="0"/>
              </a:rPr>
              <a:t>economiei</a:t>
            </a:r>
            <a:r>
              <a:rPr lang="en-US" sz="2100" b="1" kern="0" dirty="0">
                <a:solidFill>
                  <a:srgbClr val="3C4765"/>
                </a:solidFill>
                <a:latin typeface="Helvetica" pitchFamily="2" charset="0"/>
              </a:rPr>
              <a:t> in 2023</a:t>
            </a:r>
          </a:p>
          <a:p>
            <a:endParaRPr lang="en-US" sz="2000" kern="0" dirty="0">
              <a:solidFill>
                <a:srgbClr val="3C4765"/>
              </a:solidFill>
              <a:latin typeface="Helvetica" pitchFamily="2" charset="0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AF58853-472B-6F1E-722C-0971B794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476672"/>
            <a:ext cx="11102081" cy="5212080"/>
          </a:xfrm>
          <a:prstGeom prst="rect">
            <a:avLst/>
          </a:prstGeom>
        </p:spPr>
      </p:pic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E612D-691F-D9FD-0D5D-F928094CE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1" y="630692"/>
            <a:ext cx="11010530" cy="4900292"/>
          </a:xfrm>
          <a:prstGeom prst="rect">
            <a:avLst/>
          </a:prstGeom>
        </p:spPr>
      </p:pic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AB110BD-82A7-9666-5051-D11D71B0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714683"/>
            <a:ext cx="11022693" cy="4971371"/>
          </a:xfrm>
          <a:prstGeom prst="rect">
            <a:avLst/>
          </a:prstGeom>
        </p:spPr>
      </p:pic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F3CDD3D-DC44-99C6-D8DD-EADAACD0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647138"/>
            <a:ext cx="10891663" cy="4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CD068A2-59C6-DDDF-08DA-D19B7BA3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1" y="633631"/>
            <a:ext cx="11064872" cy="48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B1753963-975B-D0BA-E326-E7CF45B27675}"/>
              </a:ext>
            </a:extLst>
          </p:cNvPr>
          <p:cNvCxnSpPr/>
          <p:nvPr/>
        </p:nvCxnSpPr>
        <p:spPr>
          <a:xfrm>
            <a:off x="833378" y="0"/>
            <a:ext cx="0" cy="6858000"/>
          </a:xfrm>
          <a:prstGeom prst="line">
            <a:avLst/>
          </a:prstGeom>
          <a:ln>
            <a:solidFill>
              <a:srgbClr val="3C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u 2">
            <a:extLst>
              <a:ext uri="{FF2B5EF4-FFF2-40B4-BE49-F238E27FC236}">
                <a16:creationId xmlns:a16="http://schemas.microsoft.com/office/drawing/2014/main" id="{65942AAA-0FFE-BF33-2F01-B9AC9A65EF46}"/>
              </a:ext>
            </a:extLst>
          </p:cNvPr>
          <p:cNvSpPr txBox="1">
            <a:spLocks/>
          </p:cNvSpPr>
          <p:nvPr/>
        </p:nvSpPr>
        <p:spPr>
          <a:xfrm rot="16200000">
            <a:off x="-3014589" y="3259487"/>
            <a:ext cx="6858000" cy="3390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Constructiile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motorul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economiei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3C4765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 2023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C4765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7039965-B3E6-0323-633C-5EC29A4C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86" y="6093296"/>
            <a:ext cx="1888929" cy="540292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F88C7664-0765-177A-2857-8B9FE13EE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39" y="560256"/>
            <a:ext cx="11052775" cy="50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DC058C-84A3-A06C-0DD1-1A0CACE9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708920"/>
            <a:ext cx="8640960" cy="1080120"/>
          </a:xfrm>
        </p:spPr>
        <p:txBody>
          <a:bodyPr/>
          <a:lstStyle/>
          <a:p>
            <a:pPr algn="l"/>
            <a:r>
              <a:rPr lang="en-GB" sz="4800" dirty="0" err="1">
                <a:latin typeface="Helvetica" pitchFamily="2" charset="0"/>
              </a:rPr>
              <a:t>Evolutia</a:t>
            </a:r>
            <a:r>
              <a:rPr lang="en-GB" sz="4800" dirty="0">
                <a:latin typeface="Helvetica" pitchFamily="2" charset="0"/>
              </a:rPr>
              <a:t> </a:t>
            </a:r>
            <a:r>
              <a:rPr lang="en-GB" sz="4800" dirty="0" err="1">
                <a:latin typeface="Helvetica" pitchFamily="2" charset="0"/>
              </a:rPr>
              <a:t>preturilor</a:t>
            </a:r>
            <a:r>
              <a:rPr lang="en-GB" sz="4800" dirty="0">
                <a:latin typeface="Helvetica" pitchFamily="2" charset="0"/>
              </a:rPr>
              <a:t> in </a:t>
            </a:r>
            <a:br>
              <a:rPr lang="en-GB" sz="4800" dirty="0">
                <a:latin typeface="Helvetica" pitchFamily="2" charset="0"/>
              </a:rPr>
            </a:br>
            <a:r>
              <a:rPr lang="en-GB" sz="4800" dirty="0" err="1">
                <a:latin typeface="Helvetica" pitchFamily="2" charset="0"/>
              </a:rPr>
              <a:t>constructii</a:t>
            </a:r>
            <a:endParaRPr lang="en-US" sz="4800" dirty="0">
              <a:solidFill>
                <a:srgbClr val="3499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163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5337</TotalTime>
  <Words>484</Words>
  <Application>Microsoft Office PowerPoint</Application>
  <PresentationFormat>Widescreen</PresentationFormat>
  <Paragraphs>38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Wingdings</vt:lpstr>
      <vt:lpstr>Blank Presentation.pot</vt:lpstr>
      <vt:lpstr>Temă Office</vt:lpstr>
      <vt:lpstr>Analiza a evolutiei constructiilor in Romania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Evolutia preturilor in  constructii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PowerPoint Presentation</vt:lpstr>
    </vt:vector>
  </TitlesOfParts>
  <Company>indus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soni</dc:creator>
  <cp:lastModifiedBy>Florin</cp:lastModifiedBy>
  <cp:revision>257</cp:revision>
  <cp:lastPrinted>2001-11-19T10:39:23Z</cp:lastPrinted>
  <dcterms:created xsi:type="dcterms:W3CDTF">2001-11-17T12:31:21Z</dcterms:created>
  <dcterms:modified xsi:type="dcterms:W3CDTF">2023-05-29T09:44:43Z</dcterms:modified>
</cp:coreProperties>
</file>